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0"/>
  </p:notesMasterIdLst>
  <p:handoutMasterIdLst>
    <p:handoutMasterId r:id="rId21"/>
  </p:handoutMasterIdLst>
  <p:sldIdLst>
    <p:sldId id="273" r:id="rId2"/>
    <p:sldId id="264" r:id="rId3"/>
    <p:sldId id="280" r:id="rId4"/>
    <p:sldId id="298" r:id="rId5"/>
    <p:sldId id="508" r:id="rId6"/>
    <p:sldId id="327" r:id="rId7"/>
    <p:sldId id="325" r:id="rId8"/>
    <p:sldId id="326" r:id="rId9"/>
    <p:sldId id="314" r:id="rId10"/>
    <p:sldId id="507" r:id="rId11"/>
    <p:sldId id="287" r:id="rId12"/>
    <p:sldId id="258" r:id="rId13"/>
    <p:sldId id="509" r:id="rId14"/>
    <p:sldId id="510" r:id="rId15"/>
    <p:sldId id="334" r:id="rId16"/>
    <p:sldId id="506" r:id="rId17"/>
    <p:sldId id="310" r:id="rId18"/>
    <p:sldId id="286" r:id="rId19"/>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4980"/>
    <a:srgbClr val="00395A"/>
    <a:srgbClr val="4298B5"/>
    <a:srgbClr val="1D49FF"/>
    <a:srgbClr val="022B45"/>
    <a:srgbClr val="032B44"/>
    <a:srgbClr val="062A44"/>
    <a:srgbClr val="062E44"/>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49"/>
    <p:restoredTop sz="84203"/>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4</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dirty="0"/>
          </a:p>
          <a:p>
            <a:r>
              <a:rPr lang="en-US" dirty="0"/>
              <a:t>How</a:t>
            </a:r>
            <a:r>
              <a:rPr lang="en-US" baseline="0" dirty="0"/>
              <a:t> much is 3 billion ton of CO2? Just compare with the 5.3 billion ton of CO2 in the US (data for 2013). Or about all the CO2 generated by coal and gas in the US. </a:t>
            </a:r>
          </a:p>
          <a:p>
            <a:r>
              <a:rPr lang="en-US" baseline="0" dirty="0"/>
              <a:t>Or the amount of pasta eaten in Italy = </a:t>
            </a:r>
            <a:r>
              <a:rPr lang="en-US" sz="1200" b="1" i="0" kern="1200" dirty="0">
                <a:solidFill>
                  <a:schemeClr val="tx1"/>
                </a:solidFill>
                <a:effectLst/>
                <a:latin typeface="+mn-lt"/>
                <a:ea typeface="+mn-ea"/>
                <a:cs typeface="+mn-cs"/>
              </a:rPr>
              <a:t>3 million tons against the 13 million tons of pasta in the world</a:t>
            </a:r>
            <a:endParaRPr lang="en-US" dirty="0"/>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6</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8</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9</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16</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17</a:t>
            </a:fld>
            <a:endParaRPr lang="en-US"/>
          </a:p>
        </p:txBody>
      </p:sp>
    </p:spTree>
    <p:extLst>
      <p:ext uri="{BB962C8B-B14F-4D97-AF65-F5344CB8AC3E}">
        <p14:creationId xmlns:p14="http://schemas.microsoft.com/office/powerpoint/2010/main" val="2783229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18" Type="http://schemas.openxmlformats.org/officeDocument/2006/relationships/image" Target="../media/image59.tiff"/><Relationship Id="rId26" Type="http://schemas.openxmlformats.org/officeDocument/2006/relationships/image" Target="../media/image67.tiff"/><Relationship Id="rId3" Type="http://schemas.openxmlformats.org/officeDocument/2006/relationships/image" Target="../media/image44.jpg"/><Relationship Id="rId21" Type="http://schemas.openxmlformats.org/officeDocument/2006/relationships/image" Target="../media/image62.tiff"/><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jpeg"/><Relationship Id="rId2" Type="http://schemas.openxmlformats.org/officeDocument/2006/relationships/notesSlide" Target="../notesSlides/notesSlide9.xml"/><Relationship Id="rId16" Type="http://schemas.openxmlformats.org/officeDocument/2006/relationships/image" Target="../media/image57.tiff"/><Relationship Id="rId20" Type="http://schemas.openxmlformats.org/officeDocument/2006/relationships/image" Target="../media/image61.png"/><Relationship Id="rId29"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jpeg"/><Relationship Id="rId5" Type="http://schemas.openxmlformats.org/officeDocument/2006/relationships/image" Target="../media/image46.png"/><Relationship Id="rId15" Type="http://schemas.openxmlformats.org/officeDocument/2006/relationships/image" Target="../media/image56.tiff"/><Relationship Id="rId23" Type="http://schemas.openxmlformats.org/officeDocument/2006/relationships/image" Target="../media/image64.png"/><Relationship Id="rId28" Type="http://schemas.openxmlformats.org/officeDocument/2006/relationships/image" Target="../media/image69.tiff"/><Relationship Id="rId10" Type="http://schemas.openxmlformats.org/officeDocument/2006/relationships/image" Target="../media/image51.tiff"/><Relationship Id="rId19" Type="http://schemas.openxmlformats.org/officeDocument/2006/relationships/image" Target="../media/image60.tiff"/><Relationship Id="rId4" Type="http://schemas.openxmlformats.org/officeDocument/2006/relationships/image" Target="../media/image45.tiff"/><Relationship Id="rId9" Type="http://schemas.openxmlformats.org/officeDocument/2006/relationships/image" Target="../media/image50.png"/><Relationship Id="rId14" Type="http://schemas.openxmlformats.org/officeDocument/2006/relationships/image" Target="../media/image55.tiff"/><Relationship Id="rId22" Type="http://schemas.openxmlformats.org/officeDocument/2006/relationships/image" Target="../media/image63.png"/><Relationship Id="rId27" Type="http://schemas.openxmlformats.org/officeDocument/2006/relationships/image" Target="../media/image68.tiff"/><Relationship Id="rId30"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1.png"/><Relationship Id="rId3" Type="http://schemas.openxmlformats.org/officeDocument/2006/relationships/slideLayout" Target="../slideLayouts/slideLayout3.xml"/><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0.png"/><Relationship Id="rId2" Type="http://schemas.openxmlformats.org/officeDocument/2006/relationships/video" Target="../media/media1.m4v"/><Relationship Id="rId16" Type="http://schemas.openxmlformats.org/officeDocument/2006/relationships/image" Target="../media/image82.png"/><Relationship Id="rId20" Type="http://schemas.openxmlformats.org/officeDocument/2006/relationships/image" Target="../media/image86.png"/><Relationship Id="rId1" Type="http://schemas.microsoft.com/office/2007/relationships/media" Target="../media/media1.m4v"/><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89.png"/><Relationship Id="rId5" Type="http://schemas.openxmlformats.org/officeDocument/2006/relationships/image" Target="../media/image71.png"/><Relationship Id="rId15" Type="http://schemas.openxmlformats.org/officeDocument/2006/relationships/image" Target="../media/image81.jpeg"/><Relationship Id="rId23" Type="http://schemas.openxmlformats.org/officeDocument/2006/relationships/image" Target="../media/image10.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notesSlide" Target="../notesSlides/notesSlide10.xml"/><Relationship Id="rId9" Type="http://schemas.openxmlformats.org/officeDocument/2006/relationships/image" Target="../media/image75.png"/><Relationship Id="rId14" Type="http://schemas.openxmlformats.org/officeDocument/2006/relationships/image" Target="../media/image80.jpeg"/><Relationship Id="rId22" Type="http://schemas.openxmlformats.org/officeDocument/2006/relationships/image" Target="../media/image88.png"/><Relationship Id="rId27" Type="http://schemas.openxmlformats.org/officeDocument/2006/relationships/image" Target="../media/image9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801588" cy="707886"/>
          </a:xfrm>
          <a:prstGeom prst="rect">
            <a:avLst/>
          </a:prstGeom>
          <a:noFill/>
        </p:spPr>
        <p:txBody>
          <a:bodyPr wrap="none" rtlCol="0">
            <a:spAutoFit/>
          </a:bodyPr>
          <a:lstStyle/>
          <a:p>
            <a:r>
              <a:rPr lang="en-US" sz="4000" b="1" dirty="0">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3352800" y="914401"/>
            <a:ext cx="5486400" cy="5052705"/>
          </a:xfrm>
          <a:prstGeom prst="rect">
            <a:avLst/>
          </a:prstGeom>
        </p:spPr>
      </p:pic>
      <p:sp>
        <p:nvSpPr>
          <p:cNvPr id="6" name="Rectangle 5"/>
          <p:cNvSpPr/>
          <p:nvPr/>
        </p:nvSpPr>
        <p:spPr>
          <a:xfrm>
            <a:off x="7696200" y="6269028"/>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11</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D274D-FB8F-7946-8E48-04C7108C77FC}"/>
              </a:ext>
            </a:extLst>
          </p:cNvPr>
          <p:cNvSpPr>
            <a:spLocks noGrp="1"/>
          </p:cNvSpPr>
          <p:nvPr>
            <p:ph type="title"/>
          </p:nvPr>
        </p:nvSpPr>
        <p:spPr/>
        <p:txBody>
          <a:bodyPr/>
          <a:lstStyle/>
          <a:p>
            <a:pPr algn="ctr"/>
            <a:r>
              <a:rPr lang="en-US" sz="4000" dirty="0"/>
              <a:t>Data acquisition</a:t>
            </a:r>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pPr algn="ctr"/>
            <a:r>
              <a:rPr lang="en-US" sz="4000" dirty="0"/>
              <a:t>Rendering of XRT from </a:t>
            </a:r>
            <a:r>
              <a:rPr lang="en-US" sz="4000" dirty="0" err="1"/>
              <a:t>Baiae</a:t>
            </a:r>
            <a:r>
              <a:rPr lang="en-US" sz="4000" dirty="0"/>
              <a:t> samples</a:t>
            </a:r>
          </a:p>
        </p:txBody>
      </p:sp>
      <p:sp>
        <p:nvSpPr>
          <p:cNvPr id="8" name="TextBox 7">
            <a:extLst>
              <a:ext uri="{FF2B5EF4-FFF2-40B4-BE49-F238E27FC236}">
                <a16:creationId xmlns:a16="http://schemas.microsoft.com/office/drawing/2014/main" id="{35739D3A-750A-D941-8058-70FE035EF4BF}"/>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a:t>
            </a:r>
            <a:r>
              <a:rPr lang="en-US" sz="1400">
                <a:solidFill>
                  <a:prstClr val="black"/>
                </a:solidFill>
                <a:latin typeface="Arial"/>
              </a:rPr>
              <a:t>Research Society 2020</a:t>
            </a:r>
            <a:endParaRPr lang="en-US" sz="1400" dirty="0">
              <a:solidFill>
                <a:prstClr val="black"/>
              </a:solidFill>
              <a:latin typeface="Arial"/>
            </a:endParaRPr>
          </a:p>
        </p:txBody>
      </p:sp>
    </p:spTree>
    <p:extLst>
      <p:ext uri="{BB962C8B-B14F-4D97-AF65-F5344CB8AC3E}">
        <p14:creationId xmlns:p14="http://schemas.microsoft.com/office/powerpoint/2010/main" val="240384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35030-17B4-4045-B8AD-080EBCE7135F}"/>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6861896B-08EC-E64F-BB84-1CFB70F27A42}"/>
              </a:ext>
            </a:extLst>
          </p:cNvPr>
          <p:cNvSpPr>
            <a:spLocks noGrp="1"/>
          </p:cNvSpPr>
          <p:nvPr>
            <p:ph type="ftr" sz="quarter" idx="10"/>
          </p:nvPr>
        </p:nvSpPr>
        <p:spPr/>
        <p:txBody>
          <a:bodyPr/>
          <a:lstStyle/>
          <a:p>
            <a:r>
              <a:rPr lang="en-US"/>
              <a:t>Footer</a:t>
            </a:r>
          </a:p>
        </p:txBody>
      </p:sp>
      <p:sp>
        <p:nvSpPr>
          <p:cNvPr id="4" name="Slide Number Placeholder 3">
            <a:extLst>
              <a:ext uri="{FF2B5EF4-FFF2-40B4-BE49-F238E27FC236}">
                <a16:creationId xmlns:a16="http://schemas.microsoft.com/office/drawing/2014/main" id="{35DBD1FD-29CF-1142-BC2E-E2552CF2E2A7}"/>
              </a:ext>
            </a:extLst>
          </p:cNvPr>
          <p:cNvSpPr>
            <a:spLocks noGrp="1"/>
          </p:cNvSpPr>
          <p:nvPr>
            <p:ph type="sldNum" sz="quarter" idx="11"/>
          </p:nvPr>
        </p:nvSpPr>
        <p:spPr/>
        <p:txBody>
          <a:bodyPr/>
          <a:lstStyle/>
          <a:p>
            <a:fld id="{A446FB98-C054-0A43-9102-EC8BDC9266AE}" type="slidenum">
              <a:rPr lang="en-US" smtClean="0"/>
              <a:pPr/>
              <a:t>14</a:t>
            </a:fld>
            <a:endParaRPr lang="en-US"/>
          </a:p>
        </p:txBody>
      </p:sp>
      <p:graphicFrame>
        <p:nvGraphicFramePr>
          <p:cNvPr id="7" name="Table 6">
            <a:extLst>
              <a:ext uri="{FF2B5EF4-FFF2-40B4-BE49-F238E27FC236}">
                <a16:creationId xmlns:a16="http://schemas.microsoft.com/office/drawing/2014/main" id="{116BEFE8-9CFD-B44B-BA49-B0867DBE1C42}"/>
              </a:ext>
            </a:extLst>
          </p:cNvPr>
          <p:cNvGraphicFramePr>
            <a:graphicFrameLocks noGrp="1"/>
          </p:cNvGraphicFramePr>
          <p:nvPr>
            <p:extLst>
              <p:ext uri="{D42A27DB-BD31-4B8C-83A1-F6EECF244321}">
                <p14:modId xmlns:p14="http://schemas.microsoft.com/office/powerpoint/2010/main" val="1511818063"/>
              </p:ext>
            </p:extLst>
          </p:nvPr>
        </p:nvGraphicFramePr>
        <p:xfrm>
          <a:off x="1959429" y="2687216"/>
          <a:ext cx="8266922" cy="2747562"/>
        </p:xfrm>
        <a:graphic>
          <a:graphicData uri="http://schemas.openxmlformats.org/drawingml/2006/table">
            <a:tbl>
              <a:tblPr firstRow="1" firstCol="1" bandRow="1">
                <a:tableStyleId>{5C22544A-7EE6-4342-B048-85BDC9FD1C3A}</a:tableStyleId>
              </a:tblPr>
              <a:tblGrid>
                <a:gridCol w="1432934">
                  <a:extLst>
                    <a:ext uri="{9D8B030D-6E8A-4147-A177-3AD203B41FA5}">
                      <a16:colId xmlns:a16="http://schemas.microsoft.com/office/drawing/2014/main" val="2435682783"/>
                    </a:ext>
                  </a:extLst>
                </a:gridCol>
                <a:gridCol w="1878734">
                  <a:extLst>
                    <a:ext uri="{9D8B030D-6E8A-4147-A177-3AD203B41FA5}">
                      <a16:colId xmlns:a16="http://schemas.microsoft.com/office/drawing/2014/main" val="2549212588"/>
                    </a:ext>
                  </a:extLst>
                </a:gridCol>
                <a:gridCol w="1721969">
                  <a:extLst>
                    <a:ext uri="{9D8B030D-6E8A-4147-A177-3AD203B41FA5}">
                      <a16:colId xmlns:a16="http://schemas.microsoft.com/office/drawing/2014/main" val="109746847"/>
                    </a:ext>
                  </a:extLst>
                </a:gridCol>
                <a:gridCol w="1723194">
                  <a:extLst>
                    <a:ext uri="{9D8B030D-6E8A-4147-A177-3AD203B41FA5}">
                      <a16:colId xmlns:a16="http://schemas.microsoft.com/office/drawing/2014/main" val="2935489128"/>
                    </a:ext>
                  </a:extLst>
                </a:gridCol>
                <a:gridCol w="1510091">
                  <a:extLst>
                    <a:ext uri="{9D8B030D-6E8A-4147-A177-3AD203B41FA5}">
                      <a16:colId xmlns:a16="http://schemas.microsoft.com/office/drawing/2014/main" val="665785928"/>
                    </a:ext>
                  </a:extLst>
                </a:gridCol>
              </a:tblGrid>
              <a:tr h="915854">
                <a:tc>
                  <a:txBody>
                    <a:bodyPr/>
                    <a:lstStyle/>
                    <a:p>
                      <a:pPr marL="0" marR="0" algn="ctr">
                        <a:lnSpc>
                          <a:spcPts val="3300"/>
                        </a:lnSpc>
                        <a:spcBef>
                          <a:spcPts val="1200"/>
                        </a:spcBef>
                        <a:spcAft>
                          <a:spcPts val="0"/>
                        </a:spcAft>
                      </a:pPr>
                      <a:r>
                        <a:rPr lang="en-US" sz="1800">
                          <a:effectLst/>
                        </a:rPr>
                        <a:t>%Volume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Matrix</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Aggregate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Pore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Background</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966758"/>
                  </a:ext>
                </a:extLst>
              </a:tr>
              <a:tr h="915854">
                <a:tc>
                  <a:txBody>
                    <a:bodyPr/>
                    <a:lstStyle/>
                    <a:p>
                      <a:pPr marL="0" marR="0" algn="ctr">
                        <a:lnSpc>
                          <a:spcPts val="3300"/>
                        </a:lnSpc>
                        <a:spcBef>
                          <a:spcPts val="1200"/>
                        </a:spcBef>
                        <a:spcAft>
                          <a:spcPts val="0"/>
                        </a:spcAft>
                      </a:pPr>
                      <a:r>
                        <a:rPr lang="en-US" sz="1800">
                          <a:effectLst/>
                        </a:rPr>
                        <a:t>S1</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15.88</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0.82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47.5</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71052468"/>
                  </a:ext>
                </a:extLst>
              </a:tr>
              <a:tr h="915854">
                <a:tc>
                  <a:txBody>
                    <a:bodyPr/>
                    <a:lstStyle/>
                    <a:p>
                      <a:pPr marL="0" marR="0" algn="ctr">
                        <a:lnSpc>
                          <a:spcPts val="3300"/>
                        </a:lnSpc>
                        <a:spcBef>
                          <a:spcPts val="1200"/>
                        </a:spcBef>
                        <a:spcAft>
                          <a:spcPts val="0"/>
                        </a:spcAft>
                      </a:pPr>
                      <a:r>
                        <a:rPr lang="en-US" sz="1800">
                          <a:effectLst/>
                        </a:rPr>
                        <a:t>S2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35.89</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29.60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13.10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dirty="0">
                          <a:effectLst/>
                        </a:rPr>
                        <a:t>21.40</a:t>
                      </a:r>
                      <a:endParaRPr lang="en-US" sz="1800" dirty="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93835983"/>
                  </a:ext>
                </a:extLst>
              </a:tr>
            </a:tbl>
          </a:graphicData>
        </a:graphic>
      </p:graphicFrame>
      <p:sp>
        <p:nvSpPr>
          <p:cNvPr id="8" name="Rectangle 1">
            <a:extLst>
              <a:ext uri="{FF2B5EF4-FFF2-40B4-BE49-F238E27FC236}">
                <a16:creationId xmlns:a16="http://schemas.microsoft.com/office/drawing/2014/main" id="{3675FC5B-0A77-4D4D-A320-16422C630F41}"/>
              </a:ext>
            </a:extLst>
          </p:cNvPr>
          <p:cNvSpPr>
            <a:spLocks noChangeArrowheads="1"/>
          </p:cNvSpPr>
          <p:nvPr/>
        </p:nvSpPr>
        <p:spPr bwMode="auto">
          <a:xfrm>
            <a:off x="1959429" y="2025496"/>
            <a:ext cx="1281957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B2F57"/>
                </a:solidFill>
                <a:effectLst/>
                <a:latin typeface="Minion Pro"/>
                <a:ea typeface="Calibri" panose="020F0502020204030204" pitchFamily="34" charset="0"/>
                <a:cs typeface="Latha" panose="020B0604020202020204" pitchFamily="34" charset="0"/>
              </a:rPr>
              <a:t>Table. Phase segmentation estimates using Random Forest on full stacks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A2B1B2-0FD1-134A-BC7E-15382846F85F}"/>
              </a:ext>
            </a:extLst>
          </p:cNvPr>
          <p:cNvPicPr>
            <a:picLocks noChangeAspect="1"/>
          </p:cNvPicPr>
          <p:nvPr/>
        </p:nvPicPr>
        <p:blipFill rotWithShape="1">
          <a:blip r:embed="rId2"/>
          <a:srcRect l="5553"/>
          <a:stretch/>
        </p:blipFill>
        <p:spPr>
          <a:xfrm>
            <a:off x="751207" y="4641217"/>
            <a:ext cx="890488" cy="681826"/>
          </a:xfrm>
          <a:prstGeom prst="rect">
            <a:avLst/>
          </a:prstGeom>
        </p:spPr>
      </p:pic>
      <p:pic>
        <p:nvPicPr>
          <p:cNvPr id="10" name="Picture 9">
            <a:extLst>
              <a:ext uri="{FF2B5EF4-FFF2-40B4-BE49-F238E27FC236}">
                <a16:creationId xmlns:a16="http://schemas.microsoft.com/office/drawing/2014/main" id="{72DF661D-A3A0-3E44-9FEA-E9D768867523}"/>
              </a:ext>
            </a:extLst>
          </p:cNvPr>
          <p:cNvPicPr>
            <a:picLocks noChangeAspect="1"/>
          </p:cNvPicPr>
          <p:nvPr/>
        </p:nvPicPr>
        <p:blipFill rotWithShape="1">
          <a:blip r:embed="rId3"/>
          <a:srcRect r="7384"/>
          <a:stretch/>
        </p:blipFill>
        <p:spPr>
          <a:xfrm>
            <a:off x="702906" y="3764184"/>
            <a:ext cx="814143" cy="668564"/>
          </a:xfrm>
          <a:prstGeom prst="rect">
            <a:avLst/>
          </a:prstGeom>
        </p:spPr>
      </p:pic>
    </p:spTree>
    <p:extLst>
      <p:ext uri="{BB962C8B-B14F-4D97-AF65-F5344CB8AC3E}">
        <p14:creationId xmlns:p14="http://schemas.microsoft.com/office/powerpoint/2010/main" val="2233931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What have we learned?</a:t>
            </a:r>
          </a:p>
        </p:txBody>
      </p:sp>
      <p:sp>
        <p:nvSpPr>
          <p:cNvPr id="5" name="TextBox 4"/>
          <p:cNvSpPr txBox="1"/>
          <p:nvPr/>
        </p:nvSpPr>
        <p:spPr>
          <a:xfrm>
            <a:off x="1846730" y="2537012"/>
            <a:ext cx="8610600" cy="2862322"/>
          </a:xfrm>
          <a:prstGeom prst="rect">
            <a:avLst/>
          </a:prstGeom>
          <a:noFill/>
        </p:spPr>
        <p:txBody>
          <a:bodyPr wrap="square" rtlCol="0">
            <a:spAutoFit/>
          </a:bodyPr>
          <a:lstStyle/>
          <a:p>
            <a:r>
              <a:rPr lang="it-IT" sz="3600" dirty="0" err="1">
                <a:solidFill>
                  <a:srgbClr val="000000"/>
                </a:solidFill>
              </a:rPr>
              <a:t>Experimental</a:t>
            </a:r>
            <a:r>
              <a:rPr lang="it-IT" sz="3600" dirty="0">
                <a:solidFill>
                  <a:srgbClr val="000000"/>
                </a:solidFill>
              </a:rPr>
              <a:t> </a:t>
            </a:r>
            <a:r>
              <a:rPr lang="it-IT" sz="3600" dirty="0" err="1">
                <a:solidFill>
                  <a:srgbClr val="000000"/>
                </a:solidFill>
              </a:rPr>
              <a:t>study</a:t>
            </a:r>
            <a:r>
              <a:rPr lang="it-IT" sz="3600" dirty="0">
                <a:solidFill>
                  <a:srgbClr val="000000"/>
                </a:solidFill>
              </a:rPr>
              <a:t> of the </a:t>
            </a:r>
            <a:r>
              <a:rPr lang="it-IT" sz="3600" dirty="0" err="1">
                <a:solidFill>
                  <a:srgbClr val="000000"/>
                </a:solidFill>
              </a:rPr>
              <a:t>pozzolanic</a:t>
            </a:r>
            <a:r>
              <a:rPr lang="it-IT" sz="3600" dirty="0">
                <a:solidFill>
                  <a:srgbClr val="000000"/>
                </a:solidFill>
              </a:rPr>
              <a:t> </a:t>
            </a:r>
            <a:r>
              <a:rPr lang="it-IT" sz="3600" dirty="0" err="1">
                <a:solidFill>
                  <a:srgbClr val="000000"/>
                </a:solidFill>
              </a:rPr>
              <a:t>properties</a:t>
            </a:r>
            <a:r>
              <a:rPr lang="it-IT" sz="3600" dirty="0">
                <a:solidFill>
                  <a:srgbClr val="000000"/>
                </a:solidFill>
              </a:rPr>
              <a:t> of lime </a:t>
            </a:r>
            <a:r>
              <a:rPr lang="it-IT" sz="3600" dirty="0" err="1">
                <a:solidFill>
                  <a:srgbClr val="000000"/>
                </a:solidFill>
              </a:rPr>
              <a:t>mixtures</a:t>
            </a:r>
            <a:r>
              <a:rPr lang="it-IT" sz="3600" dirty="0">
                <a:solidFill>
                  <a:srgbClr val="000000"/>
                </a:solidFill>
              </a:rPr>
              <a:t> </a:t>
            </a:r>
            <a:r>
              <a:rPr lang="it-IT" sz="3600" dirty="0" err="1">
                <a:solidFill>
                  <a:srgbClr val="000000"/>
                </a:solidFill>
              </a:rPr>
              <a:t>should</a:t>
            </a:r>
            <a:r>
              <a:rPr lang="it-IT" sz="3600" dirty="0">
                <a:solidFill>
                  <a:srgbClr val="000000"/>
                </a:solidFill>
              </a:rPr>
              <a:t> </a:t>
            </a:r>
            <a:r>
              <a:rPr lang="it-IT" sz="3600" dirty="0" err="1">
                <a:solidFill>
                  <a:srgbClr val="000000"/>
                </a:solidFill>
              </a:rPr>
              <a:t>provide</a:t>
            </a:r>
            <a:r>
              <a:rPr lang="it-IT" sz="3600" dirty="0">
                <a:solidFill>
                  <a:srgbClr val="000000"/>
                </a:solidFill>
              </a:rPr>
              <a:t> </a:t>
            </a:r>
            <a:r>
              <a:rPr lang="it-IT" sz="3600" dirty="0" err="1">
                <a:solidFill>
                  <a:srgbClr val="000000"/>
                </a:solidFill>
              </a:rPr>
              <a:t>important</a:t>
            </a:r>
            <a:r>
              <a:rPr lang="it-IT" sz="3600" dirty="0">
                <a:solidFill>
                  <a:srgbClr val="000000"/>
                </a:solidFill>
              </a:rPr>
              <a:t> </a:t>
            </a:r>
            <a:r>
              <a:rPr lang="it-IT" sz="3600" dirty="0" err="1">
                <a:solidFill>
                  <a:srgbClr val="000000"/>
                </a:solidFill>
              </a:rPr>
              <a:t>insights</a:t>
            </a:r>
            <a:r>
              <a:rPr lang="it-IT" sz="3600" dirty="0">
                <a:solidFill>
                  <a:srgbClr val="000000"/>
                </a:solidFill>
              </a:rPr>
              <a:t> </a:t>
            </a:r>
            <a:r>
              <a:rPr lang="it-IT" sz="3600" dirty="0" err="1">
                <a:solidFill>
                  <a:srgbClr val="000000"/>
                </a:solidFill>
              </a:rPr>
              <a:t>into</a:t>
            </a:r>
            <a:r>
              <a:rPr lang="it-IT" sz="3600" dirty="0">
                <a:solidFill>
                  <a:srgbClr val="000000"/>
                </a:solidFill>
              </a:rPr>
              <a:t> </a:t>
            </a:r>
            <a:r>
              <a:rPr lang="it-IT" sz="3600" dirty="0" err="1">
                <a:solidFill>
                  <a:srgbClr val="000000"/>
                </a:solidFill>
              </a:rPr>
              <a:t>durable</a:t>
            </a:r>
            <a:r>
              <a:rPr lang="it-IT" sz="3600" dirty="0">
                <a:solidFill>
                  <a:srgbClr val="000000"/>
                </a:solidFill>
              </a:rPr>
              <a:t> and </a:t>
            </a:r>
            <a:r>
              <a:rPr lang="it-IT" sz="3600" dirty="0" err="1">
                <a:solidFill>
                  <a:srgbClr val="000000"/>
                </a:solidFill>
              </a:rPr>
              <a:t>sustainable</a:t>
            </a:r>
            <a:r>
              <a:rPr lang="it-IT" sz="3600" dirty="0">
                <a:solidFill>
                  <a:srgbClr val="000000"/>
                </a:solidFill>
              </a:rPr>
              <a:t> concrete </a:t>
            </a:r>
            <a:r>
              <a:rPr lang="it-IT" sz="3600" dirty="0" err="1">
                <a:solidFill>
                  <a:srgbClr val="000000"/>
                </a:solidFill>
              </a:rPr>
              <a:t>designs</a:t>
            </a:r>
            <a:r>
              <a:rPr lang="it-IT" sz="3600" dirty="0">
                <a:solidFill>
                  <a:srgbClr val="000000"/>
                </a:solidFill>
              </a:rPr>
              <a:t> for </a:t>
            </a:r>
            <a:r>
              <a:rPr lang="it-IT" sz="3600" dirty="0" err="1">
                <a:solidFill>
                  <a:srgbClr val="000000"/>
                </a:solidFill>
              </a:rPr>
              <a:t>modern</a:t>
            </a:r>
            <a:r>
              <a:rPr lang="it-IT" sz="3600" dirty="0">
                <a:solidFill>
                  <a:srgbClr val="000000"/>
                </a:solidFill>
              </a:rPr>
              <a:t> </a:t>
            </a:r>
            <a:r>
              <a:rPr lang="it-IT" sz="3600" dirty="0" err="1">
                <a:solidFill>
                  <a:srgbClr val="000000"/>
                </a:solidFill>
              </a:rPr>
              <a:t>maritime</a:t>
            </a:r>
            <a:r>
              <a:rPr lang="it-IT" sz="3600" dirty="0">
                <a:solidFill>
                  <a:srgbClr val="000000"/>
                </a:solidFill>
              </a:rPr>
              <a:t> </a:t>
            </a:r>
            <a:r>
              <a:rPr lang="it-IT" sz="3600" dirty="0" err="1">
                <a:solidFill>
                  <a:srgbClr val="000000"/>
                </a:solidFill>
              </a:rPr>
              <a:t>structures</a:t>
            </a:r>
            <a:r>
              <a:rPr lang="it-IT" sz="3600" dirty="0">
                <a:solidFill>
                  <a:srgbClr val="000000"/>
                </a:solidFill>
              </a:rPr>
              <a:t>.</a:t>
            </a:r>
            <a:r>
              <a:rPr lang="en-US" sz="3600" dirty="0">
                <a:solidFill>
                  <a:srgbClr val="000000"/>
                </a:solidFill>
              </a:rPr>
              <a:t> </a:t>
            </a:r>
          </a:p>
        </p:txBody>
      </p:sp>
    </p:spTree>
    <p:extLst>
      <p:ext uri="{BB962C8B-B14F-4D97-AF65-F5344CB8AC3E}">
        <p14:creationId xmlns:p14="http://schemas.microsoft.com/office/powerpoint/2010/main" val="3516215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17</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5</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3" name="TextBox 2"/>
          <p:cNvSpPr txBox="1"/>
          <p:nvPr/>
        </p:nvSpPr>
        <p:spPr>
          <a:xfrm>
            <a:off x="4606068" y="1169645"/>
            <a:ext cx="7613375" cy="1323439"/>
          </a:xfrm>
          <a:prstGeom prst="rect">
            <a:avLst/>
          </a:prstGeom>
          <a:noFill/>
        </p:spPr>
        <p:txBody>
          <a:bodyPr wrap="square" rtlCol="0">
            <a:spAutoFit/>
          </a:bodyPr>
          <a:lstStyle/>
          <a:p>
            <a:pPr algn="ctr" defTabSz="914377"/>
            <a:r>
              <a:rPr lang="en-US" sz="4000" dirty="0">
                <a:solidFill>
                  <a:prstClr val="black"/>
                </a:solidFill>
                <a:latin typeface="Arial"/>
              </a:rPr>
              <a:t>Production 1 ton of cement generates 0.87 ton of CO</a:t>
            </a:r>
            <a:r>
              <a:rPr lang="en-US" sz="4000" baseline="-25000" dirty="0">
                <a:solidFill>
                  <a:prstClr val="black"/>
                </a:solidFill>
                <a:latin typeface="Arial"/>
              </a:rPr>
              <a:t>2</a:t>
            </a:r>
          </a:p>
        </p:txBody>
      </p:sp>
      <p:sp>
        <p:nvSpPr>
          <p:cNvPr id="4" name="TextBox 3"/>
          <p:cNvSpPr txBox="1"/>
          <p:nvPr/>
        </p:nvSpPr>
        <p:spPr>
          <a:xfrm>
            <a:off x="4341025" y="4343400"/>
            <a:ext cx="7904187" cy="1323439"/>
          </a:xfrm>
          <a:prstGeom prst="rect">
            <a:avLst/>
          </a:prstGeom>
          <a:noFill/>
        </p:spPr>
        <p:txBody>
          <a:bodyPr wrap="square" rtlCol="0">
            <a:spAutoFit/>
          </a:bodyPr>
          <a:lstStyle/>
          <a:p>
            <a:pPr algn="ctr" defTabSz="914377"/>
            <a:r>
              <a:rPr lang="en-US" sz="4000" dirty="0">
                <a:solidFill>
                  <a:srgbClr val="000000"/>
                </a:solidFill>
                <a:latin typeface="Arial"/>
              </a:rPr>
              <a:t>Cement industry generates</a:t>
            </a:r>
          </a:p>
          <a:p>
            <a:pPr algn="ctr" defTabSz="914377"/>
            <a:r>
              <a:rPr lang="en-US" sz="4000" dirty="0">
                <a:solidFill>
                  <a:srgbClr val="000000"/>
                </a:solidFill>
                <a:latin typeface="Arial"/>
              </a:rPr>
              <a:t> </a:t>
            </a:r>
            <a:r>
              <a:rPr lang="en-US" sz="4000" dirty="0">
                <a:solidFill>
                  <a:srgbClr val="FF0000"/>
                </a:solidFill>
                <a:latin typeface="Arial"/>
              </a:rPr>
              <a:t>3 billion ton of CO</a:t>
            </a:r>
            <a:r>
              <a:rPr lang="en-US" sz="4000" baseline="-25000" dirty="0">
                <a:solidFill>
                  <a:srgbClr val="FF0000"/>
                </a:solidFill>
                <a:latin typeface="Arial"/>
              </a:rPr>
              <a:t>2</a:t>
            </a:r>
            <a:r>
              <a:rPr lang="en-US" sz="4000" dirty="0">
                <a:solidFill>
                  <a:srgbClr val="FF0000"/>
                </a:solidFill>
                <a:latin typeface="Arial"/>
              </a:rPr>
              <a:t>  </a:t>
            </a:r>
          </a:p>
        </p:txBody>
      </p:sp>
      <p:sp>
        <p:nvSpPr>
          <p:cNvPr id="5" name="Down Arrow 4"/>
          <p:cNvSpPr/>
          <p:nvPr/>
        </p:nvSpPr>
        <p:spPr bwMode="auto">
          <a:xfrm>
            <a:off x="7925348" y="2957297"/>
            <a:ext cx="685800" cy="1144251"/>
          </a:xfrm>
          <a:prstGeom prst="downArrow">
            <a:avLst/>
          </a:prstGeom>
          <a:solidFill>
            <a:schemeClr val="accent3">
              <a:lumMod val="75000"/>
            </a:schemeClr>
          </a:solidFill>
          <a:ln w="9525" cap="flat" cmpd="sng" algn="ctr">
            <a:noFill/>
            <a:prstDash val="solid"/>
            <a:round/>
            <a:headEnd type="none" w="med" len="med"/>
            <a:tailEnd type="none" w="med" len="med"/>
          </a:ln>
          <a:effectLst>
            <a:outerShdw dist="35921" dir="2700000" algn="ctr" rotWithShape="0">
              <a:schemeClr val="tx1">
                <a:alpha val="50000"/>
              </a:schemeClr>
            </a:outerShdw>
          </a:effectLst>
        </p:spPr>
        <p:txBody>
          <a:bodyPr vert="horz" wrap="square" lIns="91440" tIns="45720" rIns="91440" bIns="45720" numCol="1" rtlCol="0" anchor="ctr" anchorCtr="0" compatLnSpc="1">
            <a:prstTxWarp prst="textNoShape">
              <a:avLst/>
            </a:prstTxWarp>
          </a:bodyPr>
          <a:lstStyle/>
          <a:p>
            <a:pPr algn="ctr" defTabSz="914377"/>
            <a:endParaRPr lang="en-US" sz="4000" b="1">
              <a:solidFill>
                <a:srgbClr val="FFFF00"/>
              </a:solidFil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422569"/>
            <a:ext cx="4419600" cy="41144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2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95</TotalTime>
  <Words>706</Words>
  <Application>Microsoft Macintosh PowerPoint</Application>
  <PresentationFormat>Widescreen</PresentationFormat>
  <Paragraphs>122</Paragraphs>
  <Slides>18</Slides>
  <Notes>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ＭＳ Ｐゴシック</vt:lpstr>
      <vt:lpstr>Arial</vt:lpstr>
      <vt:lpstr>Arial</vt:lpstr>
      <vt:lpstr>Calibri</vt:lpstr>
      <vt:lpstr>Latha</vt:lpstr>
      <vt:lpstr>Lucida Grande</vt:lpstr>
      <vt:lpstr>Minion Pro</vt:lpstr>
      <vt:lpstr>Phosphate Solid</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PowerPoint Presentation</vt:lpstr>
      <vt:lpstr>Environmental Impact</vt:lpstr>
      <vt:lpstr>World demand/year</vt:lpstr>
      <vt:lpstr>Recent Portland cement production</vt:lpstr>
      <vt:lpstr>Sustainability</vt:lpstr>
      <vt:lpstr>PowerPoint Presentation</vt:lpstr>
      <vt:lpstr>X-Ray Tomography (XRT)</vt:lpstr>
      <vt:lpstr>Data acquisition</vt:lpstr>
      <vt:lpstr>Rendering of XRT from Baiae samples</vt:lpstr>
      <vt:lpstr>PowerPoint Presentation</vt:lpstr>
      <vt:lpstr>What have we learned?</vt:lpstr>
      <vt:lpstr>PowerPoint Presentation</vt:lpstr>
      <vt:lpstr>Cultivating next generation of scientists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14</cp:revision>
  <dcterms:created xsi:type="dcterms:W3CDTF">2020-07-19T23:29:44Z</dcterms:created>
  <dcterms:modified xsi:type="dcterms:W3CDTF">2020-07-20T01:05:22Z</dcterms:modified>
</cp:coreProperties>
</file>